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FDC9E-F910-4669-9E24-F5F9C80F8902}" v="1" dt="2021-07-06T09:22:35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05DFDC9E-F910-4669-9E24-F5F9C80F8902}"/>
    <pc:docChg chg="undo custSel addSld delSld modSld">
      <pc:chgData name="Seelen, BMJG (Bernhard)" userId="8c651d8e-946e-4948-8a64-4c10bca0126f" providerId="ADAL" clId="{05DFDC9E-F910-4669-9E24-F5F9C80F8902}" dt="2021-11-19T13:11:44.921" v="526" actId="27636"/>
      <pc:docMkLst>
        <pc:docMk/>
      </pc:docMkLst>
      <pc:sldChg chg="modSp mod">
        <pc:chgData name="Seelen, BMJG (Bernhard)" userId="8c651d8e-946e-4948-8a64-4c10bca0126f" providerId="ADAL" clId="{05DFDC9E-F910-4669-9E24-F5F9C80F8902}" dt="2021-07-06T09:23:24.226" v="35" actId="20577"/>
        <pc:sldMkLst>
          <pc:docMk/>
          <pc:sldMk cId="1730909406" sldId="256"/>
        </pc:sldMkLst>
        <pc:spChg chg="mod">
          <ac:chgData name="Seelen, BMJG (Bernhard)" userId="8c651d8e-946e-4948-8a64-4c10bca0126f" providerId="ADAL" clId="{05DFDC9E-F910-4669-9E24-F5F9C80F8902}" dt="2021-07-06T09:23:24.226" v="35" actId="20577"/>
          <ac:spMkLst>
            <pc:docMk/>
            <pc:sldMk cId="1730909406" sldId="256"/>
            <ac:spMk id="2" creationId="{3A9EFD4C-7B05-4CE1-B1C6-A0AE81E1A553}"/>
          </ac:spMkLst>
        </pc:spChg>
      </pc:sldChg>
      <pc:sldChg chg="del">
        <pc:chgData name="Seelen, BMJG (Bernhard)" userId="8c651d8e-946e-4948-8a64-4c10bca0126f" providerId="ADAL" clId="{05DFDC9E-F910-4669-9E24-F5F9C80F8902}" dt="2021-07-06T09:22:42.414" v="1" actId="47"/>
        <pc:sldMkLst>
          <pc:docMk/>
          <pc:sldMk cId="4217461687" sldId="265"/>
        </pc:sldMkLst>
      </pc:sldChg>
      <pc:sldChg chg="modSp mod">
        <pc:chgData name="Seelen, BMJG (Bernhard)" userId="8c651d8e-946e-4948-8a64-4c10bca0126f" providerId="ADAL" clId="{05DFDC9E-F910-4669-9E24-F5F9C80F8902}" dt="2021-11-19T13:07:19.488" v="451" actId="6549"/>
        <pc:sldMkLst>
          <pc:docMk/>
          <pc:sldMk cId="2325352009" sldId="266"/>
        </pc:sldMkLst>
        <pc:spChg chg="mod">
          <ac:chgData name="Seelen, BMJG (Bernhard)" userId="8c651d8e-946e-4948-8a64-4c10bca0126f" providerId="ADAL" clId="{05DFDC9E-F910-4669-9E24-F5F9C80F8902}" dt="2021-07-06T09:24:37.266" v="155" actId="113"/>
          <ac:spMkLst>
            <pc:docMk/>
            <pc:sldMk cId="2325352009" sldId="266"/>
            <ac:spMk id="2" creationId="{002071FB-27E0-4F23-9887-8998629E5E68}"/>
          </ac:spMkLst>
        </pc:spChg>
        <pc:spChg chg="mod">
          <ac:chgData name="Seelen, BMJG (Bernhard)" userId="8c651d8e-946e-4948-8a64-4c10bca0126f" providerId="ADAL" clId="{05DFDC9E-F910-4669-9E24-F5F9C80F8902}" dt="2021-11-19T13:07:19.488" v="451" actId="6549"/>
          <ac:spMkLst>
            <pc:docMk/>
            <pc:sldMk cId="2325352009" sldId="266"/>
            <ac:spMk id="3" creationId="{7A40CEFE-8DF3-4B17-B852-FD4D8142841D}"/>
          </ac:spMkLst>
        </pc:spChg>
      </pc:sldChg>
      <pc:sldChg chg="modSp mod">
        <pc:chgData name="Seelen, BMJG (Bernhard)" userId="8c651d8e-946e-4948-8a64-4c10bca0126f" providerId="ADAL" clId="{05DFDC9E-F910-4669-9E24-F5F9C80F8902}" dt="2021-11-19T13:07:34.923" v="452" actId="14100"/>
        <pc:sldMkLst>
          <pc:docMk/>
          <pc:sldMk cId="3867281378" sldId="267"/>
        </pc:sldMkLst>
        <pc:spChg chg="mod">
          <ac:chgData name="Seelen, BMJG (Bernhard)" userId="8c651d8e-946e-4948-8a64-4c10bca0126f" providerId="ADAL" clId="{05DFDC9E-F910-4669-9E24-F5F9C80F8902}" dt="2021-07-06T09:24:43.739" v="157" actId="113"/>
          <ac:spMkLst>
            <pc:docMk/>
            <pc:sldMk cId="3867281378" sldId="267"/>
            <ac:spMk id="2" creationId="{F2D45CE9-E4A9-4069-A3BA-0CAB40AE406C}"/>
          </ac:spMkLst>
        </pc:spChg>
        <pc:picChg chg="mod">
          <ac:chgData name="Seelen, BMJG (Bernhard)" userId="8c651d8e-946e-4948-8a64-4c10bca0126f" providerId="ADAL" clId="{05DFDC9E-F910-4669-9E24-F5F9C80F8902}" dt="2021-11-19T13:07:34.923" v="452" actId="14100"/>
          <ac:picMkLst>
            <pc:docMk/>
            <pc:sldMk cId="3867281378" sldId="267"/>
            <ac:picMk id="6" creationId="{FA793EC7-CF78-4923-9343-1B387F81FB53}"/>
          </ac:picMkLst>
        </pc:picChg>
      </pc:sldChg>
      <pc:sldChg chg="modSp mod">
        <pc:chgData name="Seelen, BMJG (Bernhard)" userId="8c651d8e-946e-4948-8a64-4c10bca0126f" providerId="ADAL" clId="{05DFDC9E-F910-4669-9E24-F5F9C80F8902}" dt="2021-07-06T09:24:50.056" v="159" actId="113"/>
        <pc:sldMkLst>
          <pc:docMk/>
          <pc:sldMk cId="1276514027" sldId="268"/>
        </pc:sldMkLst>
        <pc:spChg chg="mod">
          <ac:chgData name="Seelen, BMJG (Bernhard)" userId="8c651d8e-946e-4948-8a64-4c10bca0126f" providerId="ADAL" clId="{05DFDC9E-F910-4669-9E24-F5F9C80F8902}" dt="2021-07-06T09:24:50.056" v="159" actId="113"/>
          <ac:spMkLst>
            <pc:docMk/>
            <pc:sldMk cId="1276514027" sldId="268"/>
            <ac:spMk id="2" creationId="{8726D5BE-BBB3-4F95-A93D-C67CBC6DE605}"/>
          </ac:spMkLst>
        </pc:spChg>
      </pc:sldChg>
      <pc:sldChg chg="modSp add mod">
        <pc:chgData name="Seelen, BMJG (Bernhard)" userId="8c651d8e-946e-4948-8a64-4c10bca0126f" providerId="ADAL" clId="{05DFDC9E-F910-4669-9E24-F5F9C80F8902}" dt="2021-11-19T13:11:44.921" v="526" actId="27636"/>
        <pc:sldMkLst>
          <pc:docMk/>
          <pc:sldMk cId="2579167026" sldId="269"/>
        </pc:sldMkLst>
        <pc:spChg chg="mod">
          <ac:chgData name="Seelen, BMJG (Bernhard)" userId="8c651d8e-946e-4948-8a64-4c10bca0126f" providerId="ADAL" clId="{05DFDC9E-F910-4669-9E24-F5F9C80F8902}" dt="2021-07-06T09:25:01.538" v="160" actId="207"/>
          <ac:spMkLst>
            <pc:docMk/>
            <pc:sldMk cId="2579167026" sldId="269"/>
            <ac:spMk id="2" creationId="{F038E483-DC5F-480B-B4BD-B4FB6BD1C250}"/>
          </ac:spMkLst>
        </pc:spChg>
        <pc:spChg chg="mod">
          <ac:chgData name="Seelen, BMJG (Bernhard)" userId="8c651d8e-946e-4948-8a64-4c10bca0126f" providerId="ADAL" clId="{05DFDC9E-F910-4669-9E24-F5F9C80F8902}" dt="2021-11-19T13:11:44.921" v="526" actId="27636"/>
          <ac:spMkLst>
            <pc:docMk/>
            <pc:sldMk cId="2579167026" sldId="269"/>
            <ac:spMk id="3" creationId="{C8BE5DB9-D815-4D97-8B5C-AB1CA9978C3F}"/>
          </ac:spMkLst>
        </pc:spChg>
        <pc:spChg chg="mod">
          <ac:chgData name="Seelen, BMJG (Bernhard)" userId="8c651d8e-946e-4948-8a64-4c10bca0126f" providerId="ADAL" clId="{05DFDC9E-F910-4669-9E24-F5F9C80F8902}" dt="2021-07-06T09:28:51.964" v="411" actId="1076"/>
          <ac:spMkLst>
            <pc:docMk/>
            <pc:sldMk cId="2579167026" sldId="269"/>
            <ac:spMk id="4" creationId="{94B8F47D-A76D-4B59-A562-6B8012286A64}"/>
          </ac:spMkLst>
        </pc:spChg>
      </pc:sldChg>
      <pc:sldChg chg="modSp new mod">
        <pc:chgData name="Seelen, BMJG (Bernhard)" userId="8c651d8e-946e-4948-8a64-4c10bca0126f" providerId="ADAL" clId="{05DFDC9E-F910-4669-9E24-F5F9C80F8902}" dt="2021-07-06T09:24:29.386" v="153" actId="113"/>
        <pc:sldMkLst>
          <pc:docMk/>
          <pc:sldMk cId="2838024994" sldId="270"/>
        </pc:sldMkLst>
        <pc:spChg chg="mod">
          <ac:chgData name="Seelen, BMJG (Bernhard)" userId="8c651d8e-946e-4948-8a64-4c10bca0126f" providerId="ADAL" clId="{05DFDC9E-F910-4669-9E24-F5F9C80F8902}" dt="2021-07-06T09:24:29.386" v="153" actId="113"/>
          <ac:spMkLst>
            <pc:docMk/>
            <pc:sldMk cId="2838024994" sldId="270"/>
            <ac:spMk id="2" creationId="{33BF3D6E-FFA2-41BC-99CB-5F46EFBA3F05}"/>
          </ac:spMkLst>
        </pc:spChg>
        <pc:spChg chg="mod">
          <ac:chgData name="Seelen, BMJG (Bernhard)" userId="8c651d8e-946e-4948-8a64-4c10bca0126f" providerId="ADAL" clId="{05DFDC9E-F910-4669-9E24-F5F9C80F8902}" dt="2021-07-06T09:24:20.115" v="151" actId="403"/>
          <ac:spMkLst>
            <pc:docMk/>
            <pc:sldMk cId="2838024994" sldId="270"/>
            <ac:spMk id="3" creationId="{E77F5110-101D-4BBC-9356-73B7BA3F40A4}"/>
          </ac:spMkLst>
        </pc:spChg>
      </pc:sldChg>
    </pc:docChg>
  </pc:docChgLst>
  <pc:docChgLst>
    <pc:chgData name="Seelen, BMJG (Bernhard)" userId="8c651d8e-946e-4948-8a64-4c10bca0126f" providerId="ADAL" clId="{54217C2D-3B63-4B06-AAEC-D34B472B3A5E}"/>
    <pc:docChg chg="modSld">
      <pc:chgData name="Seelen, BMJG (Bernhard)" userId="8c651d8e-946e-4948-8a64-4c10bca0126f" providerId="ADAL" clId="{54217C2D-3B63-4B06-AAEC-D34B472B3A5E}" dt="2021-02-04T07:55:23.277" v="3" actId="20577"/>
      <pc:docMkLst>
        <pc:docMk/>
      </pc:docMkLst>
      <pc:sldChg chg="modSp mod">
        <pc:chgData name="Seelen, BMJG (Bernhard)" userId="8c651d8e-946e-4948-8a64-4c10bca0126f" providerId="ADAL" clId="{54217C2D-3B63-4B06-AAEC-D34B472B3A5E}" dt="2021-02-04T07:55:23.277" v="3" actId="20577"/>
        <pc:sldMkLst>
          <pc:docMk/>
          <pc:sldMk cId="4217461687" sldId="265"/>
        </pc:sldMkLst>
        <pc:spChg chg="mod">
          <ac:chgData name="Seelen, BMJG (Bernhard)" userId="8c651d8e-946e-4948-8a64-4c10bca0126f" providerId="ADAL" clId="{54217C2D-3B63-4B06-AAEC-D34B472B3A5E}" dt="2021-02-04T07:55:23.277" v="3" actId="20577"/>
          <ac:spMkLst>
            <pc:docMk/>
            <pc:sldMk cId="4217461687" sldId="265"/>
            <ac:spMk id="3" creationId="{C8BE5DB9-D815-4D97-8B5C-AB1CA9978C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EFD4C-7B05-4CE1-B1C6-A0AE81E1A5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313" y="3707294"/>
            <a:ext cx="8256104" cy="2268559"/>
          </a:xfrm>
        </p:spPr>
        <p:txBody>
          <a:bodyPr>
            <a:normAutofit/>
          </a:bodyPr>
          <a:lstStyle/>
          <a:p>
            <a:r>
              <a:rPr lang="en-US" sz="3600" dirty="0"/>
              <a:t>6.3 Op de </a:t>
            </a:r>
            <a:r>
              <a:rPr lang="en-US" sz="3600" dirty="0" err="1"/>
              <a:t>markt</a:t>
            </a:r>
            <a:r>
              <a:rPr lang="en-US" sz="3600" dirty="0"/>
              <a:t>!</a:t>
            </a:r>
            <a:endParaRPr lang="nl-NL" sz="36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C7F19D-72C5-4978-9002-23B4B1D8D6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H6 </a:t>
            </a:r>
            <a:r>
              <a:rPr lang="en-US" sz="2400" dirty="0" err="1"/>
              <a:t>Productie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markt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3090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BF3D6E-FFA2-41BC-99CB-5F46EFBA3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 ga je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7F5110-101D-4BBC-9356-73B7BA3F4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Concrete markt en abstracte markt</a:t>
            </a:r>
          </a:p>
          <a:p>
            <a:r>
              <a:rPr lang="nl-NL" sz="2800" dirty="0"/>
              <a:t>Vraag en aanbod</a:t>
            </a:r>
          </a:p>
          <a:p>
            <a:r>
              <a:rPr lang="nl-NL" sz="2800" dirty="0"/>
              <a:t>Marktevenwicht</a:t>
            </a:r>
          </a:p>
          <a:p>
            <a:r>
              <a:rPr lang="nl-NL" sz="2800" dirty="0"/>
              <a:t>Marktaandeel</a:t>
            </a:r>
          </a:p>
        </p:txBody>
      </p:sp>
    </p:spTree>
    <p:extLst>
      <p:ext uri="{BB962C8B-B14F-4D97-AF65-F5344CB8AC3E}">
        <p14:creationId xmlns:p14="http://schemas.microsoft.com/office/powerpoint/2010/main" val="2838024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2071FB-27E0-4F23-9887-8998629E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Marktvormen</a:t>
            </a:r>
            <a:endParaRPr lang="nl-N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40CEFE-8DF3-4B17-B852-FD4D81428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5704" y="2052116"/>
            <a:ext cx="9324435" cy="3997828"/>
          </a:xfrm>
        </p:spPr>
        <p:txBody>
          <a:bodyPr>
            <a:normAutofit lnSpcReduction="10000"/>
          </a:bodyPr>
          <a:lstStyle/>
          <a:p>
            <a:pPr marL="6160" indent="0">
              <a:buNone/>
            </a:pPr>
            <a:r>
              <a:rPr lang="en-US" sz="3600" b="1" dirty="0">
                <a:solidFill>
                  <a:srgbClr val="FFFF00"/>
                </a:solidFill>
              </a:rPr>
              <a:t>Concrete </a:t>
            </a:r>
            <a:r>
              <a:rPr lang="en-US" sz="3600" b="1" dirty="0" err="1">
                <a:solidFill>
                  <a:srgbClr val="FFFF00"/>
                </a:solidFill>
              </a:rPr>
              <a:t>markt</a:t>
            </a:r>
            <a:r>
              <a:rPr lang="en-US" sz="2800" dirty="0"/>
              <a:t>	Op </a:t>
            </a:r>
            <a:r>
              <a:rPr lang="en-US" sz="2800" dirty="0" err="1"/>
              <a:t>een</a:t>
            </a:r>
            <a:r>
              <a:rPr lang="en-US" sz="2800" dirty="0"/>
              <a:t> </a:t>
            </a:r>
            <a:r>
              <a:rPr lang="en-US" sz="2800" dirty="0" err="1"/>
              <a:t>afgesproken</a:t>
            </a:r>
            <a:r>
              <a:rPr lang="en-US" sz="2800" dirty="0"/>
              <a:t> </a:t>
            </a:r>
            <a:r>
              <a:rPr lang="en-US" sz="2800" dirty="0" err="1"/>
              <a:t>tijd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plaats</a:t>
            </a:r>
            <a:r>
              <a:rPr lang="en-US" sz="2800" dirty="0"/>
              <a:t> </a:t>
            </a:r>
          </a:p>
          <a:p>
            <a:pPr marL="6160" indent="0">
              <a:buNone/>
            </a:pPr>
            <a:r>
              <a:rPr lang="en-US" sz="2800" dirty="0"/>
              <a:t>				</a:t>
            </a:r>
            <a:r>
              <a:rPr lang="en-US" sz="2800" dirty="0" err="1"/>
              <a:t>worden</a:t>
            </a:r>
            <a:r>
              <a:rPr lang="en-US" sz="2800" dirty="0"/>
              <a:t> </a:t>
            </a:r>
            <a:r>
              <a:rPr lang="en-US" sz="2800" dirty="0" err="1"/>
              <a:t>goederen</a:t>
            </a:r>
            <a:r>
              <a:rPr lang="en-US" sz="2800" dirty="0"/>
              <a:t> </a:t>
            </a:r>
            <a:r>
              <a:rPr lang="en-US" sz="2800" dirty="0" err="1"/>
              <a:t>verhandeld</a:t>
            </a:r>
            <a:r>
              <a:rPr lang="en-US" sz="2800" dirty="0"/>
              <a:t>.</a:t>
            </a:r>
          </a:p>
          <a:p>
            <a:pPr marL="6160" indent="0">
              <a:buNone/>
            </a:pPr>
            <a:r>
              <a:rPr lang="en-US" sz="2800" dirty="0"/>
              <a:t>				</a:t>
            </a:r>
            <a:r>
              <a:rPr lang="en-US" sz="2800" dirty="0" err="1">
                <a:solidFill>
                  <a:srgbClr val="FFFF00"/>
                </a:solidFill>
              </a:rPr>
              <a:t>vb</a:t>
            </a:r>
            <a:r>
              <a:rPr lang="en-US" sz="2800" dirty="0">
                <a:solidFill>
                  <a:srgbClr val="FFFF00"/>
                </a:solidFill>
              </a:rPr>
              <a:t>: </a:t>
            </a:r>
            <a:r>
              <a:rPr lang="en-US" sz="2800" dirty="0" err="1">
                <a:solidFill>
                  <a:srgbClr val="FFFF00"/>
                </a:solidFill>
              </a:rPr>
              <a:t>weekmarkt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winkels</a:t>
            </a:r>
            <a:endParaRPr lang="en-US" sz="2800" dirty="0">
              <a:solidFill>
                <a:srgbClr val="FFFF00"/>
              </a:solidFill>
            </a:endParaRPr>
          </a:p>
          <a:p>
            <a:pPr marL="6160" indent="0">
              <a:buNone/>
            </a:pPr>
            <a:r>
              <a:rPr lang="en-US" sz="3600" b="1" dirty="0" err="1">
                <a:solidFill>
                  <a:srgbClr val="FFFF00"/>
                </a:solidFill>
              </a:rPr>
              <a:t>Abstracte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markt</a:t>
            </a:r>
            <a:r>
              <a:rPr lang="en-US" sz="2800" dirty="0"/>
              <a:t>	Het </a:t>
            </a:r>
            <a:r>
              <a:rPr lang="en-US" sz="2800" dirty="0" err="1"/>
              <a:t>geheel</a:t>
            </a:r>
            <a:r>
              <a:rPr lang="en-US" sz="2800" dirty="0"/>
              <a:t> van </a:t>
            </a:r>
            <a:r>
              <a:rPr lang="en-US" sz="2800" dirty="0" err="1"/>
              <a:t>vraag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aanbod</a:t>
            </a:r>
            <a:r>
              <a:rPr lang="en-US" sz="2800" dirty="0"/>
              <a:t> </a:t>
            </a:r>
          </a:p>
          <a:p>
            <a:pPr marL="6160" indent="0">
              <a:buNone/>
            </a:pPr>
            <a:r>
              <a:rPr lang="en-US" sz="2800" dirty="0"/>
              <a:t>				van </a:t>
            </a:r>
            <a:r>
              <a:rPr lang="en-US" sz="2800" dirty="0" err="1"/>
              <a:t>een</a:t>
            </a:r>
            <a:r>
              <a:rPr lang="en-US" sz="2800" dirty="0"/>
              <a:t> product</a:t>
            </a:r>
          </a:p>
          <a:p>
            <a:pPr marL="6160" indent="0">
              <a:buNone/>
            </a:pPr>
            <a:r>
              <a:rPr lang="en-US" sz="2800" dirty="0"/>
              <a:t>				</a:t>
            </a:r>
            <a:r>
              <a:rPr lang="en-US" sz="2800" dirty="0" err="1">
                <a:solidFill>
                  <a:srgbClr val="FFFF00"/>
                </a:solidFill>
              </a:rPr>
              <a:t>vb</a:t>
            </a:r>
            <a:r>
              <a:rPr lang="en-US" sz="2800" dirty="0">
                <a:solidFill>
                  <a:srgbClr val="FFFF00"/>
                </a:solidFill>
              </a:rPr>
              <a:t>: </a:t>
            </a:r>
            <a:r>
              <a:rPr lang="en-US" sz="2800" dirty="0" err="1">
                <a:solidFill>
                  <a:srgbClr val="FFFF00"/>
                </a:solidFill>
              </a:rPr>
              <a:t>oliemarkt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huizenmarkt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352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45CE9-E4A9-4069-A3BA-0CAB40AE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Marktevenwicht</a:t>
            </a:r>
            <a:endParaRPr lang="nl-N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A793EC7-CF78-4923-9343-1B387F81FB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56" t="16345" r="14917" b="5988"/>
          <a:stretch/>
        </p:blipFill>
        <p:spPr>
          <a:xfrm>
            <a:off x="1431235" y="2186609"/>
            <a:ext cx="6871938" cy="385257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3666BA8-4B98-43D4-83AB-D2BBF4E9F4F0}"/>
              </a:ext>
            </a:extLst>
          </p:cNvPr>
          <p:cNvSpPr txBox="1"/>
          <p:nvPr/>
        </p:nvSpPr>
        <p:spPr>
          <a:xfrm>
            <a:off x="5948242" y="4318625"/>
            <a:ext cx="1285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VRAAG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647E6C0-29EF-4642-92F1-1DC8C618B0C3}"/>
              </a:ext>
            </a:extLst>
          </p:cNvPr>
          <p:cNvSpPr txBox="1"/>
          <p:nvPr/>
        </p:nvSpPr>
        <p:spPr>
          <a:xfrm>
            <a:off x="6888154" y="3244334"/>
            <a:ext cx="1285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AANBOD</a:t>
            </a:r>
            <a:endParaRPr lang="nl-NL" b="1" dirty="0">
              <a:solidFill>
                <a:srgbClr val="002060"/>
              </a:solidFill>
            </a:endParaRPr>
          </a:p>
        </p:txBody>
      </p: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05E8050C-9906-422B-9253-39043AAA8A0C}"/>
              </a:ext>
            </a:extLst>
          </p:cNvPr>
          <p:cNvCxnSpPr/>
          <p:nvPr/>
        </p:nvCxnSpPr>
        <p:spPr>
          <a:xfrm>
            <a:off x="5022574" y="4038601"/>
            <a:ext cx="0" cy="1126434"/>
          </a:xfrm>
          <a:prstGeom prst="line">
            <a:avLst/>
          </a:prstGeom>
          <a:ln w="762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48EC60B-CA9E-4430-A8C3-433474C17F14}"/>
              </a:ext>
            </a:extLst>
          </p:cNvPr>
          <p:cNvCxnSpPr>
            <a:cxnSpLocks/>
          </p:cNvCxnSpPr>
          <p:nvPr/>
        </p:nvCxnSpPr>
        <p:spPr>
          <a:xfrm>
            <a:off x="2504661" y="3995532"/>
            <a:ext cx="2517913" cy="0"/>
          </a:xfrm>
          <a:prstGeom prst="line">
            <a:avLst/>
          </a:prstGeom>
          <a:ln w="7620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28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26D5BE-BBB3-4F95-A93D-C67CBC6DE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Marktaandeel</a:t>
            </a:r>
            <a:endParaRPr lang="nl-N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9D63C9-47A4-47AE-BCD5-ABBBEEB70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104" y="1430086"/>
            <a:ext cx="8410035" cy="3997828"/>
          </a:xfrm>
        </p:spPr>
        <p:txBody>
          <a:bodyPr>
            <a:normAutofit/>
          </a:bodyPr>
          <a:lstStyle/>
          <a:p>
            <a:pPr marL="6160" indent="0">
              <a:buNone/>
            </a:pPr>
            <a:r>
              <a:rPr lang="en-US" sz="2800" b="1" dirty="0">
                <a:solidFill>
                  <a:srgbClr val="FFFF00"/>
                </a:solidFill>
              </a:rPr>
              <a:t>De </a:t>
            </a:r>
            <a:r>
              <a:rPr lang="en-US" sz="2800" b="1" dirty="0" err="1">
                <a:solidFill>
                  <a:srgbClr val="FFFF00"/>
                </a:solidFill>
              </a:rPr>
              <a:t>afzet</a:t>
            </a:r>
            <a:r>
              <a:rPr lang="en-US" sz="2800" b="1" dirty="0">
                <a:solidFill>
                  <a:srgbClr val="FFFF00"/>
                </a:solidFill>
              </a:rPr>
              <a:t>/ </a:t>
            </a:r>
            <a:r>
              <a:rPr lang="en-US" sz="2800" b="1" dirty="0" err="1">
                <a:solidFill>
                  <a:srgbClr val="FFFF00"/>
                </a:solidFill>
              </a:rPr>
              <a:t>omzet</a:t>
            </a:r>
            <a:r>
              <a:rPr lang="en-US" sz="2800" b="1" dirty="0">
                <a:solidFill>
                  <a:srgbClr val="FFFF00"/>
                </a:solidFill>
              </a:rPr>
              <a:t> van </a:t>
            </a:r>
            <a:r>
              <a:rPr lang="en-US" sz="2800" b="1" dirty="0" err="1">
                <a:solidFill>
                  <a:srgbClr val="FFFF00"/>
                </a:solidFill>
              </a:rPr>
              <a:t>een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bedrijf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als</a:t>
            </a:r>
            <a:r>
              <a:rPr lang="en-US" sz="2800" b="1" dirty="0">
                <a:solidFill>
                  <a:srgbClr val="FFFF00"/>
                </a:solidFill>
              </a:rPr>
              <a:t> percentage </a:t>
            </a:r>
          </a:p>
          <a:p>
            <a:pPr marL="6160" indent="0">
              <a:buNone/>
            </a:pPr>
            <a:r>
              <a:rPr lang="en-US" sz="2800" b="1" dirty="0">
                <a:solidFill>
                  <a:srgbClr val="FFFF00"/>
                </a:solidFill>
              </a:rPr>
              <a:t>van de </a:t>
            </a:r>
            <a:r>
              <a:rPr lang="en-US" sz="2800" b="1" dirty="0" err="1">
                <a:solidFill>
                  <a:srgbClr val="FFFF00"/>
                </a:solidFill>
              </a:rPr>
              <a:t>totale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afzet</a:t>
            </a:r>
            <a:r>
              <a:rPr lang="en-US" sz="2800" b="1" dirty="0">
                <a:solidFill>
                  <a:srgbClr val="FFFF00"/>
                </a:solidFill>
              </a:rPr>
              <a:t>/ </a:t>
            </a:r>
            <a:r>
              <a:rPr lang="en-US" sz="2800" b="1" dirty="0" err="1">
                <a:solidFill>
                  <a:srgbClr val="FFFF00"/>
                </a:solidFill>
              </a:rPr>
              <a:t>omzet</a:t>
            </a:r>
            <a:r>
              <a:rPr lang="en-US" sz="2800" b="1" dirty="0">
                <a:solidFill>
                  <a:srgbClr val="FFFF00"/>
                </a:solidFill>
              </a:rPr>
              <a:t> van </a:t>
            </a:r>
            <a:r>
              <a:rPr lang="en-US" sz="2800" b="1" dirty="0" err="1">
                <a:solidFill>
                  <a:srgbClr val="FFFF00"/>
                </a:solidFill>
              </a:rPr>
              <a:t>dat</a:t>
            </a:r>
            <a:r>
              <a:rPr lang="en-US" sz="2800" b="1" dirty="0">
                <a:solidFill>
                  <a:srgbClr val="FFFF00"/>
                </a:solidFill>
              </a:rPr>
              <a:t> product.</a:t>
            </a:r>
          </a:p>
          <a:p>
            <a:pPr marL="6160" indent="0">
              <a:buNone/>
            </a:pPr>
            <a:endParaRPr lang="en-US" sz="2400" dirty="0"/>
          </a:p>
          <a:p>
            <a:pPr marL="6160" indent="0">
              <a:buNone/>
            </a:pPr>
            <a:r>
              <a:rPr lang="en-US" sz="2400" dirty="0"/>
              <a:t>Vb.	De </a:t>
            </a:r>
            <a:r>
              <a:rPr lang="en-US" sz="2400" dirty="0" err="1"/>
              <a:t>totale</a:t>
            </a:r>
            <a:r>
              <a:rPr lang="en-US" sz="2400" dirty="0"/>
              <a:t> </a:t>
            </a:r>
            <a:r>
              <a:rPr lang="en-US" sz="2400" dirty="0" err="1"/>
              <a:t>omzet</a:t>
            </a:r>
            <a:r>
              <a:rPr lang="en-US" sz="2400" dirty="0"/>
              <a:t> van </a:t>
            </a:r>
            <a:r>
              <a:rPr lang="en-US" sz="2400" dirty="0" err="1"/>
              <a:t>alle</a:t>
            </a:r>
            <a:r>
              <a:rPr lang="en-US" sz="2400" dirty="0"/>
              <a:t> </a:t>
            </a:r>
            <a:r>
              <a:rPr lang="en-US" sz="2400" dirty="0" err="1"/>
              <a:t>Nederlandse</a:t>
            </a:r>
            <a:r>
              <a:rPr lang="en-US" sz="2400" dirty="0"/>
              <a:t> </a:t>
            </a:r>
            <a:r>
              <a:rPr lang="en-US" sz="2400" dirty="0" err="1"/>
              <a:t>supermarkten</a:t>
            </a:r>
            <a:r>
              <a:rPr lang="en-US" sz="2400" dirty="0"/>
              <a:t> 	is € 22,5 </a:t>
            </a:r>
            <a:r>
              <a:rPr lang="en-US" sz="2400" dirty="0" err="1"/>
              <a:t>miljard</a:t>
            </a:r>
            <a:r>
              <a:rPr lang="en-US" sz="2400" dirty="0"/>
              <a:t>. De Jumbo </a:t>
            </a:r>
            <a:r>
              <a:rPr lang="en-US" sz="2400" dirty="0" err="1"/>
              <a:t>heeft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omzet</a:t>
            </a:r>
            <a:r>
              <a:rPr lang="en-US" sz="2400" dirty="0"/>
              <a:t> van € 4,5 	</a:t>
            </a:r>
            <a:r>
              <a:rPr lang="en-US" sz="2400" dirty="0" err="1"/>
              <a:t>miljard</a:t>
            </a:r>
            <a:r>
              <a:rPr lang="en-US" sz="2400" dirty="0"/>
              <a:t>. </a:t>
            </a:r>
            <a:r>
              <a:rPr lang="en-US" sz="2400" dirty="0" err="1"/>
              <a:t>Bereken</a:t>
            </a:r>
            <a:r>
              <a:rPr lang="en-US" sz="2400" dirty="0"/>
              <a:t> het </a:t>
            </a:r>
            <a:r>
              <a:rPr lang="en-US" sz="2400" dirty="0" err="1"/>
              <a:t>marktaandeel</a:t>
            </a:r>
            <a:r>
              <a:rPr lang="en-US" sz="2400" dirty="0"/>
              <a:t> van de Jumbo.</a:t>
            </a:r>
            <a:endParaRPr lang="nl-NL" sz="24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A49291D-BCEF-4FFD-B475-28397FCCA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725489"/>
              </p:ext>
            </p:extLst>
          </p:nvPr>
        </p:nvGraphicFramePr>
        <p:xfrm>
          <a:off x="3127513" y="5427914"/>
          <a:ext cx="47442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426">
                  <a:extLst>
                    <a:ext uri="{9D8B030D-6E8A-4147-A177-3AD203B41FA5}">
                      <a16:colId xmlns:a16="http://schemas.microsoft.com/office/drawing/2014/main" val="2785853735"/>
                    </a:ext>
                  </a:extLst>
                </a:gridCol>
                <a:gridCol w="1581426">
                  <a:extLst>
                    <a:ext uri="{9D8B030D-6E8A-4147-A177-3AD203B41FA5}">
                      <a16:colId xmlns:a16="http://schemas.microsoft.com/office/drawing/2014/main" val="2823915611"/>
                    </a:ext>
                  </a:extLst>
                </a:gridCol>
                <a:gridCol w="1581426">
                  <a:extLst>
                    <a:ext uri="{9D8B030D-6E8A-4147-A177-3AD203B41FA5}">
                      <a16:colId xmlns:a16="http://schemas.microsoft.com/office/drawing/2014/main" val="627532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22,5 </a:t>
                      </a:r>
                      <a:r>
                        <a:rPr lang="en-US" dirty="0" err="1"/>
                        <a:t>miljard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4,5 </a:t>
                      </a:r>
                      <a:r>
                        <a:rPr lang="en-US" dirty="0" err="1"/>
                        <a:t>miljard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03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427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51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38E483-DC5F-480B-B4BD-B4FB6BD1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Aan</a:t>
            </a:r>
            <a:r>
              <a:rPr lang="en-US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de slag!</a:t>
            </a:r>
            <a:endParaRPr lang="nl-NL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BE5DB9-D815-4D97-8B5C-AB1CA9978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0075" y="1715785"/>
            <a:ext cx="8530064" cy="1808684"/>
          </a:xfrm>
        </p:spPr>
        <p:txBody>
          <a:bodyPr>
            <a:normAutofit fontScale="92500" lnSpcReduction="10000"/>
          </a:bodyPr>
          <a:lstStyle/>
          <a:p>
            <a:r>
              <a:rPr lang="nl-NL" sz="2400" dirty="0"/>
              <a:t>Maken opgaven   </a:t>
            </a:r>
            <a:r>
              <a:rPr lang="nl-NL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 t/m 9  </a:t>
            </a:r>
            <a:r>
              <a:rPr lang="nl-NL" sz="2400" dirty="0"/>
              <a:t>(bladzijde 168 e.v.)</a:t>
            </a:r>
          </a:p>
          <a:p>
            <a:r>
              <a:rPr lang="nl-NL" sz="2400" dirty="0"/>
              <a:t>Nakijken gemaakte opgaven met rode pen/potlood</a:t>
            </a:r>
          </a:p>
          <a:p>
            <a:r>
              <a:rPr lang="nl-NL" sz="2400" dirty="0"/>
              <a:t>Opgaven 3, 4a, 5, 6a, 7, 8ab en  9b mag je in je boek maken</a:t>
            </a:r>
          </a:p>
          <a:p>
            <a:pPr marL="6160" indent="0">
              <a:buNone/>
            </a:pPr>
            <a:endParaRPr lang="nl-NL" sz="2400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4B8F47D-A76D-4B59-A562-6B8012286A64}"/>
              </a:ext>
            </a:extLst>
          </p:cNvPr>
          <p:cNvSpPr txBox="1">
            <a:spLocks/>
          </p:cNvSpPr>
          <p:nvPr/>
        </p:nvSpPr>
        <p:spPr>
          <a:xfrm>
            <a:off x="2117078" y="3860800"/>
            <a:ext cx="8947790" cy="299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44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953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588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70973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17328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642616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108960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575304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041648" indent="-338328" algn="l" defTabSz="914400" rtl="0" eaLnBrk="1" latinLnBrk="0" hangingPunct="1">
              <a:lnSpc>
                <a:spcPct val="120000"/>
              </a:lnSpc>
              <a:spcBef>
                <a:spcPts val="500"/>
              </a:spcBef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6160" indent="0">
              <a:buNone/>
            </a:pPr>
            <a:r>
              <a:rPr lang="nl-NL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 moet je nu kunnen?</a:t>
            </a:r>
          </a:p>
          <a:p>
            <a:pPr marL="6160" indent="0">
              <a:buNone/>
            </a:pPr>
            <a:r>
              <a:rPr lang="nl-NL" sz="2400" dirty="0"/>
              <a:t>-   Je kent de verschillen tussen abstracte en concrete markt.</a:t>
            </a:r>
          </a:p>
          <a:p>
            <a:pPr>
              <a:buFontTx/>
              <a:buChar char="-"/>
            </a:pPr>
            <a:r>
              <a:rPr lang="nl-NL" sz="2400" dirty="0"/>
              <a:t>Je weet wat de wet van vraag en aanbod is.</a:t>
            </a:r>
          </a:p>
          <a:p>
            <a:pPr>
              <a:buFontTx/>
              <a:buChar char="-"/>
            </a:pPr>
            <a:r>
              <a:rPr lang="nl-NL" sz="2400" dirty="0"/>
              <a:t>Je kunt rekenen met marktevenwicht. (evenwichtsprijs)</a:t>
            </a:r>
          </a:p>
          <a:p>
            <a:pPr>
              <a:buFontTx/>
              <a:buChar char="-"/>
            </a:pPr>
            <a:r>
              <a:rPr lang="nl-NL" sz="2400" dirty="0"/>
              <a:t>Je kent het begrip marktaandeel en kunt daarmee rekenen.</a:t>
            </a:r>
          </a:p>
          <a:p>
            <a:pPr marL="6160" indent="0">
              <a:buFont typeface="Wingdings" panose="05000000000000000000" pitchFamily="2" charset="2"/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579167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236</Words>
  <Application>Microsoft Office PowerPoint</Application>
  <PresentationFormat>Breedbeeld</PresentationFormat>
  <Paragraphs>37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6.3 Op de markt!</vt:lpstr>
      <vt:lpstr>Wat ga je leren?</vt:lpstr>
      <vt:lpstr>Marktvormen</vt:lpstr>
      <vt:lpstr>Marktevenwicht</vt:lpstr>
      <vt:lpstr>Marktaandeel</vt:lpstr>
      <vt:lpstr>Aan de slag!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6.1 Hoe wordt het geproduceerd?</dc:title>
  <dc:creator>Seelen, BMJG (Bernard)</dc:creator>
  <cp:lastModifiedBy>Seelen, BMJG (Bernhard)</cp:lastModifiedBy>
  <cp:revision>10</cp:revision>
  <dcterms:created xsi:type="dcterms:W3CDTF">2020-01-31T13:26:44Z</dcterms:created>
  <dcterms:modified xsi:type="dcterms:W3CDTF">2021-11-19T13:12:09Z</dcterms:modified>
</cp:coreProperties>
</file>